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6034" autoAdjust="0"/>
  </p:normalViewPr>
  <p:slideViewPr>
    <p:cSldViewPr snapToGrid="0" snapToObjects="1">
      <p:cViewPr varScale="1">
        <p:scale>
          <a:sx n="95" d="100"/>
          <a:sy n="9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71834206-CCE9-7740-98C1-02958E8D728C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AF59E7FE-A300-314D-93FB-32BC7C35C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之第二幕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200" dirty="0" smtClean="0"/>
              <a:t>第八组：</a:t>
            </a:r>
            <a:r>
              <a:rPr lang="en-US" sz="2200" dirty="0" smtClean="0"/>
              <a:t>1、这一幕在全剧中的作用？</a:t>
            </a:r>
            <a:r>
              <a:rPr lang="zh-CN" altLang="en-US" sz="2200" dirty="0" smtClean="0"/>
              <a:t/>
            </a:r>
            <a:br>
              <a:rPr lang="zh-CN" altLang="en-US" sz="2200" dirty="0" smtClean="0"/>
            </a:br>
            <a:r>
              <a:rPr lang="en-US" sz="2200" dirty="0" smtClean="0"/>
              <a:t>                      2、如何理解鲁妈和周朴园对彼此的感情？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902644" cy="5486399"/>
          </a:xfrm>
        </p:spPr>
        <p:txBody>
          <a:bodyPr numCol="3">
            <a:normAutofit lnSpcReduction="10000"/>
          </a:bodyPr>
          <a:lstStyle/>
          <a:p>
            <a:r>
              <a:rPr lang="zh-CN" altLang="en-US" dirty="0" smtClean="0"/>
              <a:t>作用：</a:t>
            </a:r>
            <a:endParaRPr lang="en-GB" altLang="zh-CN" dirty="0" smtClean="0"/>
          </a:p>
          <a:p>
            <a:r>
              <a:rPr lang="zh-CN" altLang="en-US" dirty="0" smtClean="0"/>
              <a:t>关键－</a:t>
            </a:r>
            <a:r>
              <a:rPr lang="en-GB" altLang="zh-CN" dirty="0" smtClean="0"/>
              <a:t>…</a:t>
            </a:r>
          </a:p>
          <a:p>
            <a:r>
              <a:rPr lang="zh-CN" altLang="en-US" dirty="0" smtClean="0"/>
              <a:t>鲁妈：</a:t>
            </a:r>
            <a:endParaRPr lang="en-GB" altLang="zh-CN" dirty="0" smtClean="0"/>
          </a:p>
          <a:p>
            <a:r>
              <a:rPr lang="zh-CN" altLang="en-US" dirty="0" smtClean="0"/>
              <a:t>与繁漪比较：</a:t>
            </a:r>
            <a:endParaRPr lang="en-GB" altLang="zh-CN" dirty="0" smtClean="0"/>
          </a:p>
          <a:p>
            <a:r>
              <a:rPr lang="zh-CN" altLang="en-US" dirty="0" smtClean="0"/>
              <a:t>复杂－</a:t>
            </a:r>
            <a:endParaRPr lang="en-GB" altLang="zh-CN" dirty="0" smtClean="0"/>
          </a:p>
          <a:p>
            <a:r>
              <a:rPr lang="en-GB" altLang="zh-CN" dirty="0" smtClean="0"/>
              <a:t>1 </a:t>
            </a:r>
            <a:r>
              <a:rPr lang="zh-CN" altLang="en-US" dirty="0" smtClean="0"/>
              <a:t>冷静</a:t>
            </a:r>
            <a:endParaRPr lang="en-GB" altLang="zh-CN" dirty="0" smtClean="0"/>
          </a:p>
          <a:p>
            <a:r>
              <a:rPr lang="en-GB" altLang="zh-CN" dirty="0" smtClean="0"/>
              <a:t>2 </a:t>
            </a:r>
            <a:r>
              <a:rPr lang="zh-CN" altLang="en-US" dirty="0" smtClean="0"/>
              <a:t>本能</a:t>
            </a:r>
            <a:endParaRPr lang="en-GB" altLang="zh-CN" dirty="0" smtClean="0"/>
          </a:p>
          <a:p>
            <a:r>
              <a:rPr lang="zh-CN" altLang="en-US" dirty="0" smtClean="0"/>
              <a:t>周朴园：</a:t>
            </a:r>
            <a:endParaRPr lang="en-GB" altLang="zh-CN" dirty="0" smtClean="0"/>
          </a:p>
          <a:p>
            <a:r>
              <a:rPr lang="zh-CN" altLang="en-US" dirty="0" smtClean="0"/>
              <a:t>曾经爱过，不虚伪</a:t>
            </a:r>
            <a:endParaRPr lang="en-GB" altLang="zh-CN" dirty="0" smtClean="0"/>
          </a:p>
          <a:p>
            <a:r>
              <a:rPr lang="zh-CN" altLang="en-US" dirty="0" smtClean="0"/>
              <a:t>但是自私怯懦</a:t>
            </a:r>
            <a:endParaRPr lang="en-GB" altLang="zh-CN" dirty="0" smtClean="0"/>
          </a:p>
          <a:p>
            <a:r>
              <a:rPr lang="zh-CN" altLang="en-US" dirty="0" smtClean="0"/>
              <a:t>如今孤独、寂寞、痛苦</a:t>
            </a:r>
            <a:endParaRPr lang="en-GB" altLang="zh-CN" dirty="0" smtClean="0"/>
          </a:p>
          <a:p>
            <a:r>
              <a:rPr lang="zh-CN" altLang="en-US" dirty="0" smtClean="0"/>
              <a:t>还怀念着</a:t>
            </a:r>
            <a:r>
              <a:rPr lang="en-GB" altLang="zh-CN" dirty="0" smtClean="0"/>
              <a:t>…</a:t>
            </a:r>
            <a:endParaRPr lang="en-US" altLang="zh-CN" dirty="0" smtClean="0"/>
          </a:p>
          <a:p>
            <a:r>
              <a:rPr lang="zh-CN" altLang="en-US" dirty="0" smtClean="0"/>
              <a:t>愧悔不安</a:t>
            </a:r>
            <a:endParaRPr lang="en-US" altLang="zh-CN" dirty="0" smtClean="0"/>
          </a:p>
          <a:p>
            <a:r>
              <a:rPr lang="zh-CN" altLang="en-US" dirty="0" smtClean="0"/>
              <a:t>自慰</a:t>
            </a:r>
            <a:endParaRPr lang="en-GB" altLang="zh-CN" dirty="0" smtClean="0"/>
          </a:p>
          <a:p>
            <a:r>
              <a:rPr lang="zh-CN" altLang="en-US" dirty="0" smtClean="0"/>
              <a:t>越来越明显地暴露</a:t>
            </a:r>
            <a:endParaRPr lang="en-GB" altLang="zh-CN" dirty="0" smtClean="0"/>
          </a:p>
          <a:p>
            <a:r>
              <a:rPr lang="zh-CN" altLang="en-US" dirty="0" smtClean="0"/>
              <a:t>惊诧、恐惧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比较两人：</a:t>
            </a:r>
            <a:endParaRPr lang="en-GB" altLang="zh-CN" dirty="0" smtClean="0"/>
          </a:p>
          <a:p>
            <a:r>
              <a:rPr lang="zh-CN" altLang="en-US" dirty="0" smtClean="0"/>
              <a:t>鲁妈－</a:t>
            </a:r>
            <a:endParaRPr lang="en-GB" altLang="zh-CN" dirty="0" smtClean="0"/>
          </a:p>
          <a:p>
            <a:r>
              <a:rPr lang="zh-CN" altLang="en-US" dirty="0" smtClean="0"/>
              <a:t>善良、高贵</a:t>
            </a:r>
            <a:endParaRPr lang="en-GB" altLang="zh-CN" dirty="0" smtClean="0"/>
          </a:p>
          <a:p>
            <a:r>
              <a:rPr lang="zh-CN" altLang="en-US" dirty="0" smtClean="0"/>
              <a:t>恨、痛苦</a:t>
            </a:r>
            <a:endParaRPr lang="en-GB" altLang="zh-CN" dirty="0" smtClean="0"/>
          </a:p>
          <a:p>
            <a:r>
              <a:rPr lang="zh-CN" altLang="en-US" dirty="0" smtClean="0"/>
              <a:t>残留着留恋</a:t>
            </a:r>
            <a:endParaRPr lang="en-GB" altLang="zh-CN" dirty="0" smtClean="0"/>
          </a:p>
          <a:p>
            <a:r>
              <a:rPr lang="zh-CN" altLang="en-US" dirty="0" smtClean="0"/>
              <a:t>有些宽慰</a:t>
            </a:r>
            <a:endParaRPr lang="en-GB" altLang="zh-CN" dirty="0" smtClean="0"/>
          </a:p>
          <a:p>
            <a:r>
              <a:rPr lang="zh-CN" altLang="en-US" dirty="0" smtClean="0"/>
              <a:t>又冷下来</a:t>
            </a:r>
            <a:endParaRPr lang="en-GB" altLang="zh-CN" dirty="0" smtClean="0"/>
          </a:p>
          <a:p>
            <a:r>
              <a:rPr lang="zh-CN" altLang="en-US" dirty="0" smtClean="0"/>
              <a:t>愤怒：控诉和谴责</a:t>
            </a:r>
            <a:endParaRPr lang="en-GB" altLang="zh-CN" dirty="0" smtClean="0"/>
          </a:p>
          <a:p>
            <a:r>
              <a:rPr lang="zh-CN" altLang="en-US" dirty="0" smtClean="0"/>
              <a:t>周朴园－</a:t>
            </a:r>
            <a:endParaRPr lang="en-GB" altLang="zh-CN" dirty="0" smtClean="0"/>
          </a:p>
          <a:p>
            <a:r>
              <a:rPr lang="zh-CN" altLang="en-US" dirty="0" smtClean="0"/>
              <a:t>哀求－硬－谈判</a:t>
            </a:r>
            <a:endParaRPr lang="en-GB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519"/>
            <a:ext cx="9144000" cy="1190162"/>
          </a:xfrm>
        </p:spPr>
        <p:txBody>
          <a:bodyPr/>
          <a:lstStyle/>
          <a:p>
            <a:r>
              <a:rPr lang="zh-CN" altLang="en-US" sz="3800" dirty="0" smtClean="0"/>
              <a:t>第九组：</a:t>
            </a:r>
            <a:r>
              <a:rPr lang="en-US" sz="3200" dirty="0" smtClean="0">
                <a:latin typeface="宋体"/>
                <a:ea typeface="宋体"/>
                <a:cs typeface="宋体"/>
              </a:rPr>
              <a:t>1、如何理解周萍的性格特征？</a:t>
            </a:r>
            <a:r>
              <a:rPr lang="zh-CN" altLang="en-US" sz="3200" dirty="0" smtClean="0">
                <a:latin typeface="宋体"/>
                <a:ea typeface="宋体"/>
                <a:cs typeface="宋体"/>
              </a:rPr>
              <a:t/>
            </a:r>
            <a:br>
              <a:rPr lang="zh-CN" altLang="en-US" sz="3200" dirty="0" smtClean="0">
                <a:latin typeface="宋体"/>
                <a:ea typeface="宋体"/>
                <a:cs typeface="宋体"/>
              </a:rPr>
            </a:br>
            <a:r>
              <a:rPr lang="en-US" sz="3200" dirty="0" smtClean="0">
                <a:latin typeface="宋体"/>
                <a:ea typeface="宋体"/>
                <a:cs typeface="宋体"/>
              </a:rPr>
              <a:t>                2、如何理解鲁大海的性格？</a:t>
            </a:r>
            <a:endParaRPr lang="zh-CN" altLang="en-US" sz="3200" dirty="0">
              <a:latin typeface="宋体"/>
              <a:ea typeface="宋体"/>
              <a:cs typeface="宋体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54870"/>
            <a:ext cx="7313613" cy="4056062"/>
          </a:xfrm>
        </p:spPr>
        <p:txBody>
          <a:bodyPr/>
          <a:lstStyle/>
          <a:p>
            <a:r>
              <a:rPr lang="zh-CN" altLang="en-US" dirty="0" smtClean="0"/>
              <a:t>［外面争吵声。鲁大海的声音：“放开我，我要进去。”</a:t>
            </a:r>
            <a:endParaRPr lang="en-GB" altLang="zh-CN" dirty="0" smtClean="0"/>
          </a:p>
          <a:p>
            <a:r>
              <a:rPr lang="zh-CN" altLang="en-US" dirty="0" smtClean="0"/>
              <a:t>三四男仆声：“不成，不成，老爷睡觉呢。”门外有男仆等与鲁大海挣扎声。</a:t>
            </a:r>
            <a:endParaRPr lang="en-GB" altLang="zh-CN" dirty="0" smtClean="0"/>
          </a:p>
          <a:p>
            <a:r>
              <a:rPr lang="en-GB" dirty="0" smtClean="0"/>
              <a:t>……</a:t>
            </a:r>
          </a:p>
          <a:p>
            <a:r>
              <a:rPr lang="zh-CN" altLang="en-US" dirty="0" smtClean="0"/>
              <a:t>周萍</a:t>
            </a:r>
            <a:r>
              <a:rPr lang="en-US" altLang="zh-CN" dirty="0" smtClean="0"/>
              <a:t>  </a:t>
            </a:r>
            <a:r>
              <a:rPr lang="zh-CN" altLang="en-US" dirty="0" smtClean="0"/>
              <a:t>是，爸爸。</a:t>
            </a:r>
            <a:endParaRPr lang="en-GB" altLang="zh-CN" dirty="0" smtClean="0"/>
          </a:p>
          <a:p>
            <a:r>
              <a:rPr lang="zh-CN" altLang="zh-CN" dirty="0" smtClean="0"/>
              <a:t>［</a:t>
            </a:r>
            <a:r>
              <a:rPr lang="zh-CN" altLang="en-US" dirty="0" smtClean="0"/>
              <a:t>朴园由书房下。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1" y="503238"/>
            <a:ext cx="8656427" cy="868362"/>
          </a:xfrm>
        </p:spPr>
        <p:txBody>
          <a:bodyPr/>
          <a:lstStyle/>
          <a:p>
            <a:r>
              <a:rPr lang="zh-CN" altLang="en-US" sz="3100" dirty="0" smtClean="0"/>
              <a:t>第九组：</a:t>
            </a:r>
            <a:r>
              <a:rPr lang="en-US" sz="3100" dirty="0" smtClean="0">
                <a:latin typeface="宋体"/>
                <a:ea typeface="宋体"/>
                <a:cs typeface="宋体"/>
              </a:rPr>
              <a:t>1、如何理解周萍的性格特征？</a:t>
            </a:r>
            <a:r>
              <a:rPr lang="zh-CN" altLang="en-US" sz="3100" dirty="0" smtClean="0">
                <a:latin typeface="宋体"/>
                <a:ea typeface="宋体"/>
                <a:cs typeface="宋体"/>
              </a:rPr>
              <a:t/>
            </a:r>
            <a:br>
              <a:rPr lang="zh-CN" altLang="en-US" sz="3100" dirty="0" smtClean="0">
                <a:latin typeface="宋体"/>
                <a:ea typeface="宋体"/>
                <a:cs typeface="宋体"/>
              </a:rPr>
            </a:br>
            <a:r>
              <a:rPr lang="en-US" sz="3100" dirty="0" smtClean="0">
                <a:latin typeface="宋体"/>
                <a:ea typeface="宋体"/>
                <a:cs typeface="宋体"/>
              </a:rPr>
              <a:t>                2、如何理解鲁大海的性格？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9144000" cy="5122862"/>
          </a:xfrm>
        </p:spPr>
        <p:txBody>
          <a:bodyPr numCol="3"/>
          <a:lstStyle/>
          <a:p>
            <a:r>
              <a:rPr lang="zh-CN" altLang="en-US" dirty="0" smtClean="0"/>
              <a:t>鲁大海：</a:t>
            </a:r>
            <a:endParaRPr lang="en-GB" altLang="zh-CN" dirty="0" smtClean="0"/>
          </a:p>
          <a:p>
            <a:r>
              <a:rPr lang="zh-CN" altLang="en-US" dirty="0" smtClean="0"/>
              <a:t>义勇</a:t>
            </a:r>
            <a:r>
              <a:rPr lang="en-US" altLang="zh-CN" dirty="0" smtClean="0"/>
              <a:t> </a:t>
            </a:r>
            <a:r>
              <a:rPr lang="zh-CN" altLang="en-US" dirty="0" smtClean="0"/>
              <a:t>正气</a:t>
            </a:r>
            <a:endParaRPr lang="en-GB" altLang="zh-CN" dirty="0" smtClean="0"/>
          </a:p>
          <a:p>
            <a:r>
              <a:rPr lang="zh-CN" altLang="en-US" dirty="0" smtClean="0"/>
              <a:t>狭窄</a:t>
            </a:r>
            <a:r>
              <a:rPr lang="en-US" altLang="zh-CN" dirty="0" smtClean="0"/>
              <a:t> </a:t>
            </a:r>
            <a:r>
              <a:rPr lang="zh-CN" altLang="en-US" dirty="0" smtClean="0"/>
              <a:t>单纯</a:t>
            </a:r>
            <a:endParaRPr lang="en-GB" altLang="zh-CN" dirty="0" smtClean="0"/>
          </a:p>
          <a:p>
            <a:r>
              <a:rPr lang="zh-CN" altLang="en-US" dirty="0" smtClean="0"/>
              <a:t>直来直去</a:t>
            </a:r>
            <a:endParaRPr lang="en-GB" altLang="zh-CN" dirty="0" smtClean="0"/>
          </a:p>
          <a:p>
            <a:r>
              <a:rPr lang="zh-CN" altLang="en-US" dirty="0" smtClean="0"/>
              <a:t>绝对的隔阂</a:t>
            </a:r>
            <a:endParaRPr lang="en-GB" altLang="zh-CN" dirty="0" smtClean="0"/>
          </a:p>
          <a:p>
            <a:r>
              <a:rPr lang="zh-CN" altLang="en-US" dirty="0" smtClean="0"/>
              <a:t>无法接受，无法理解</a:t>
            </a:r>
            <a:endParaRPr lang="en-GB" altLang="zh-CN" dirty="0" smtClean="0"/>
          </a:p>
          <a:p>
            <a:r>
              <a:rPr lang="zh-CN" altLang="en-US" dirty="0" smtClean="0"/>
              <a:t>没有实际力量的语言</a:t>
            </a:r>
            <a:endParaRPr lang="en-GB" altLang="zh-CN" dirty="0" smtClean="0"/>
          </a:p>
          <a:p>
            <a:r>
              <a:rPr lang="zh-CN" altLang="en-US" dirty="0" smtClean="0"/>
              <a:t>周萍：</a:t>
            </a:r>
            <a:endParaRPr lang="en-GB" altLang="zh-CN" dirty="0" smtClean="0"/>
          </a:p>
          <a:p>
            <a:r>
              <a:rPr lang="zh-CN" altLang="en-US" dirty="0" smtClean="0"/>
              <a:t>残酷粗暴－</a:t>
            </a:r>
            <a:endParaRPr lang="en-GB" altLang="zh-CN" dirty="0" smtClean="0"/>
          </a:p>
          <a:p>
            <a:r>
              <a:rPr lang="zh-CN" altLang="en-US" dirty="0" smtClean="0"/>
              <a:t>与周冲对照：</a:t>
            </a:r>
            <a:endParaRPr lang="en-GB" altLang="zh-CN" dirty="0" smtClean="0"/>
          </a:p>
          <a:p>
            <a:r>
              <a:rPr lang="zh-CN" altLang="en-US" dirty="0" smtClean="0"/>
              <a:t>人性的生长</a:t>
            </a:r>
            <a:endParaRPr lang="en-GB" altLang="zh-CN" dirty="0" smtClean="0"/>
          </a:p>
          <a:p>
            <a:r>
              <a:rPr lang="zh-CN" altLang="en-US" dirty="0" smtClean="0"/>
              <a:t>面对强权的软弱无能；</a:t>
            </a:r>
            <a:endParaRPr lang="en-GB" altLang="zh-CN" dirty="0" smtClean="0"/>
          </a:p>
          <a:p>
            <a:r>
              <a:rPr lang="zh-CN" altLang="en-US" dirty="0" smtClean="0"/>
              <a:t>面对更弱小者粗暴残酷。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父子斗智</a:t>
            </a:r>
            <a:endParaRPr lang="en-GB" altLang="zh-CN" dirty="0" smtClean="0"/>
          </a:p>
          <a:p>
            <a:r>
              <a:rPr lang="zh-CN" altLang="en-US" dirty="0" smtClean="0"/>
              <a:t>弟兄相残</a:t>
            </a:r>
            <a:endParaRPr lang="en-GB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300" dirty="0" smtClean="0"/>
              <a:t>关于</a:t>
            </a:r>
            <a:r>
              <a:rPr lang="en-US" altLang="zh-CN" sz="3300" dirty="0" smtClean="0"/>
              <a:t>《</a:t>
            </a:r>
            <a:r>
              <a:rPr lang="zh-CN" altLang="en-US" sz="3300" dirty="0" smtClean="0"/>
              <a:t>第二幕</a:t>
            </a:r>
            <a:r>
              <a:rPr lang="en-US" altLang="zh-CN" sz="3300" dirty="0" smtClean="0"/>
              <a:t>》</a:t>
            </a:r>
            <a:r>
              <a:rPr lang="zh-CN" altLang="en-US" sz="3300" dirty="0" smtClean="0"/>
              <a:t>的作业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认真体味各幕中戏剧语言的动作性、抒情性和个性化特征，在旁注中留下思考的痕迹。</a:t>
            </a:r>
            <a:endParaRPr lang="en-GB" altLang="zh-CN" dirty="0" smtClean="0"/>
          </a:p>
          <a:p>
            <a:r>
              <a:rPr lang="zh-CN" altLang="en-US" dirty="0" smtClean="0"/>
              <a:t>《第二幕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中怎样巧妙地安排戏剧冲突、推动剧情发展？请一一说明。</a:t>
            </a:r>
            <a:endParaRPr lang="en-GB" altLang="zh-CN" dirty="0" smtClean="0"/>
          </a:p>
          <a:p>
            <a:r>
              <a:rPr lang="zh-CN" altLang="en-US" smtClean="0"/>
              <a:t>你怎样理解周朴园对侍萍的感情？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3238"/>
            <a:ext cx="9144000" cy="868362"/>
          </a:xfrm>
        </p:spPr>
        <p:txBody>
          <a:bodyPr/>
          <a:lstStyle/>
          <a:p>
            <a:r>
              <a:rPr lang="zh-CN" altLang="en-US" sz="3200" dirty="0" smtClean="0"/>
              <a:t>第一组：</a:t>
            </a:r>
            <a:r>
              <a:rPr lang="en-US" sz="3200" dirty="0" smtClean="0"/>
              <a:t>1、怎样理解四凤对周萍的爱？</a:t>
            </a:r>
            <a:r>
              <a:rPr lang="zh-CN" altLang="en-US" sz="3200" dirty="0" smtClean="0"/>
              <a:t/>
            </a:r>
            <a:br>
              <a:rPr lang="zh-CN" altLang="en-US" sz="3200" dirty="0" smtClean="0"/>
            </a:br>
            <a:r>
              <a:rPr lang="en-US" sz="3200" dirty="0" smtClean="0"/>
              <a:t>              2、怎样理解周萍对四凤的爱？</a:t>
            </a:r>
            <a:endParaRPr lang="zh-CN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午饭后，天气很阴沉，更郁热，湿潮的空气，低压着屋内的人，使人成为烦躁的了。</a:t>
            </a:r>
            <a:endParaRPr lang="en-GB" altLang="zh-CN" dirty="0" smtClean="0"/>
          </a:p>
          <a:p>
            <a:r>
              <a:rPr lang="en-GB" dirty="0" smtClean="0"/>
              <a:t>……</a:t>
            </a:r>
          </a:p>
          <a:p>
            <a:r>
              <a:rPr lang="zh-CN" altLang="en-US" dirty="0" smtClean="0"/>
              <a:t>鲁四凤</a:t>
            </a:r>
            <a:r>
              <a:rPr lang="en-US" altLang="zh-CN" dirty="0" smtClean="0"/>
              <a:t> </a:t>
            </a:r>
            <a:r>
              <a:rPr lang="zh-CN" altLang="en-US" dirty="0" smtClean="0"/>
              <a:t>嗯，十一点。</a:t>
            </a:r>
            <a:endParaRPr lang="en-GB" altLang="zh-CN" dirty="0" smtClean="0"/>
          </a:p>
          <a:p>
            <a:r>
              <a:rPr lang="zh-CN" altLang="zh-CN" dirty="0" smtClean="0"/>
              <a:t>［</a:t>
            </a:r>
            <a:r>
              <a:rPr lang="zh-CN" altLang="en-US" dirty="0" smtClean="0"/>
              <a:t>鲁贵由中门上，见四凤和周萍在这里，突然停止，故意地做出懂事的假笑。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76" y="189790"/>
            <a:ext cx="8939624" cy="6668210"/>
          </a:xfrm>
        </p:spPr>
        <p:txBody>
          <a:bodyPr numCol="2">
            <a:norm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四凤：</a:t>
            </a:r>
            <a:endParaRPr lang="en-GB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altLang="zh-CN" dirty="0" smtClean="0"/>
              <a:t> </a:t>
            </a:r>
            <a:r>
              <a:rPr lang="zh-CN" altLang="en-US" dirty="0" smtClean="0"/>
              <a:t>直觉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怯弱无力（独立性）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不满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担心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基本情绪基调：怕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欲丢下一切与之私奔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乞求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失去：平等、自尊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疑虑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绝望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解读第二次哭：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失望，无奈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周萍：</a:t>
            </a:r>
            <a:endParaRPr lang="en-GB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dirty="0" smtClean="0"/>
              <a:t>性格复杂：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自私的爱，没有真正关心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暴露出不把她当成一个合格的恋爱对象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“女下人”“呆气”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蕴藏着残酷性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351"/>
            <a:ext cx="9144000" cy="1162249"/>
          </a:xfrm>
        </p:spPr>
        <p:txBody>
          <a:bodyPr/>
          <a:lstStyle/>
          <a:p>
            <a:r>
              <a:rPr lang="zh-CN" altLang="en-US" sz="2600" dirty="0" smtClean="0"/>
              <a:t>第三组：</a:t>
            </a:r>
            <a:r>
              <a:rPr lang="en-US" sz="2600" dirty="0" smtClean="0"/>
              <a:t>1、怎样理解繁漪对周萍的感情？注意变化。</a:t>
            </a:r>
            <a:r>
              <a:rPr lang="zh-CN" altLang="en-US" sz="2600" dirty="0" smtClean="0"/>
              <a:t/>
            </a:r>
            <a:br>
              <a:rPr lang="zh-CN" altLang="en-US" sz="2600" dirty="0" smtClean="0"/>
            </a:br>
            <a:r>
              <a:rPr lang="en-US" sz="2600" dirty="0" smtClean="0"/>
              <a:t>               2、怎样理解周萍对繁漪的感情？注意变化。</a:t>
            </a:r>
            <a:r>
              <a:rPr lang="zh-CN" altLang="en-US" sz="2500" dirty="0" smtClean="0"/>
              <a:t/>
            </a:r>
            <a:br>
              <a:rPr lang="zh-CN" altLang="en-US" sz="2500" dirty="0" smtClean="0"/>
            </a:b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059" y="1371600"/>
            <a:ext cx="9144000" cy="5657719"/>
          </a:xfrm>
        </p:spPr>
        <p:txBody>
          <a:bodyPr numCol="1"/>
          <a:lstStyle/>
          <a:p>
            <a:pPr>
              <a:buNone/>
            </a:pPr>
            <a:r>
              <a:rPr lang="zh-CN" altLang="en-US" dirty="0" smtClean="0"/>
              <a:t>周繁漪</a:t>
            </a:r>
            <a:r>
              <a:rPr lang="en-US" altLang="zh-CN" dirty="0" smtClean="0"/>
              <a:t>  </a:t>
            </a:r>
            <a:r>
              <a:rPr lang="zh-CN" altLang="en-US" dirty="0" smtClean="0"/>
              <a:t>（向周萍）他上哪儿去了？</a:t>
            </a:r>
            <a:endParaRPr lang="en-GB" altLang="zh-CN" dirty="0" smtClean="0"/>
          </a:p>
          <a:p>
            <a:pPr>
              <a:buNone/>
            </a:pPr>
            <a:r>
              <a:rPr lang="en-GB" dirty="0" smtClean="0"/>
              <a:t>……</a:t>
            </a:r>
          </a:p>
          <a:p>
            <a:pPr>
              <a:buNone/>
            </a:pPr>
            <a:r>
              <a:rPr lang="en-GB" dirty="0" smtClean="0"/>
              <a:t>[</a:t>
            </a:r>
            <a:r>
              <a:rPr lang="zh-CN" altLang="en-US" dirty="0" smtClean="0"/>
              <a:t>鲁贵偷偷地由中门走进来，看见太太在哭。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74" y="1735137"/>
            <a:ext cx="8009039" cy="4746931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繁漪</a:t>
            </a:r>
            <a:endParaRPr lang="en-GB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dirty="0" smtClean="0"/>
              <a:t>口吻：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由亲切、哀求到硬气、决心和要求、命令；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比四凤：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大胆、有力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原因：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受到最大的伤害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看到了他的怯弱、自私和冷酷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审判者的立场</a:t>
            </a:r>
            <a:endParaRPr lang="en-GB" altLang="zh-CN" dirty="0" smtClean="0"/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周萍</a:t>
            </a:r>
            <a:endParaRPr lang="en-GB" altLang="zh-CN" dirty="0" smtClean="0"/>
          </a:p>
          <a:p>
            <a:pPr>
              <a:buNone/>
            </a:pPr>
            <a:r>
              <a:rPr lang="zh-CN" altLang="zh-CN" dirty="0" smtClean="0"/>
              <a:t>“</a:t>
            </a:r>
            <a:r>
              <a:rPr lang="zh-CN" altLang="en-US" dirty="0" smtClean="0"/>
              <a:t>后悔”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推卸责任的接口，一己的需要；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周萍和繁漪的关系：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两套标准－－</a:t>
            </a:r>
            <a:endParaRPr lang="en-GB" altLang="zh-CN" dirty="0" smtClean="0"/>
          </a:p>
          <a:p>
            <a:pPr>
              <a:buNone/>
            </a:pPr>
            <a:r>
              <a:rPr lang="en-GB" altLang="zh-CN" dirty="0" smtClean="0"/>
              <a:t>1</a:t>
            </a:r>
            <a:r>
              <a:rPr lang="zh-CN" altLang="en-US" dirty="0" smtClean="0"/>
              <a:t>、爱情的标准</a:t>
            </a:r>
            <a:endParaRPr lang="en-GB" altLang="zh-CN" dirty="0" smtClean="0"/>
          </a:p>
          <a:p>
            <a:pPr>
              <a:buNone/>
            </a:pPr>
            <a:r>
              <a:rPr lang="en-GB" altLang="zh-CN" dirty="0" smtClean="0"/>
              <a:t>2</a:t>
            </a:r>
            <a:r>
              <a:rPr lang="zh-CN" altLang="en-US" dirty="0" smtClean="0"/>
              <a:t>、现实社会的伦理道德标准</a:t>
            </a:r>
            <a:endParaRPr lang="en-GB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悲剧性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65"/>
            <a:ext cx="8791636" cy="1497873"/>
          </a:xfrm>
        </p:spPr>
        <p:txBody>
          <a:bodyPr/>
          <a:lstStyle/>
          <a:p>
            <a:r>
              <a:rPr lang="zh-CN" altLang="en-US" sz="2800" dirty="0" smtClean="0"/>
              <a:t>第六组：</a:t>
            </a:r>
            <a:r>
              <a:rPr lang="en-US" sz="2800" dirty="0" smtClean="0"/>
              <a:t>1、</a:t>
            </a:r>
            <a:r>
              <a:rPr lang="zh-CN" altLang="en-US" sz="2800" dirty="0" smtClean="0"/>
              <a:t>如何理解此段在第二幕中的气氛</a:t>
            </a:r>
            <a:r>
              <a:rPr lang="en-US" sz="2800" dirty="0" smtClean="0"/>
              <a:t>变化。</a:t>
            </a:r>
            <a:r>
              <a:rPr lang="zh-CN" altLang="en-US" sz="2800" dirty="0" smtClean="0"/>
              <a:t/>
            </a:r>
            <a:br>
              <a:rPr lang="zh-CN" altLang="en-US" sz="2800" dirty="0" smtClean="0"/>
            </a:br>
            <a:r>
              <a:rPr lang="en-US" sz="2800" dirty="0" smtClean="0"/>
              <a:t>2、</a:t>
            </a:r>
            <a:r>
              <a:rPr lang="zh-CN" altLang="en-US" sz="2800" dirty="0" smtClean="0"/>
              <a:t>曹禺写人的心理及其变化的细腻准确表现在哪些地方？</a:t>
            </a:r>
            <a:r>
              <a:rPr lang="zh-CN" altLang="en-US" sz="4800" dirty="0" smtClean="0"/>
              <a:t/>
            </a:r>
            <a:br>
              <a:rPr lang="zh-CN" altLang="en-US" sz="48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20" y="1735137"/>
            <a:ext cx="8809080" cy="4908277"/>
          </a:xfrm>
        </p:spPr>
        <p:txBody>
          <a:bodyPr/>
          <a:lstStyle/>
          <a:p>
            <a:r>
              <a:rPr lang="zh-CN" altLang="en-US" dirty="0" smtClean="0"/>
              <a:t>鲁四凤</a:t>
            </a:r>
            <a:r>
              <a:rPr lang="en-US" altLang="zh-CN" dirty="0" smtClean="0"/>
              <a:t> </a:t>
            </a:r>
            <a:r>
              <a:rPr lang="zh-CN" altLang="en-US" dirty="0" smtClean="0"/>
              <a:t>太太呢</a:t>
            </a:r>
            <a:endParaRPr lang="en-GB" altLang="zh-CN" dirty="0" smtClean="0"/>
          </a:p>
          <a:p>
            <a:r>
              <a:rPr lang="en-GB" dirty="0" smtClean="0"/>
              <a:t>……</a:t>
            </a:r>
          </a:p>
          <a:p>
            <a:r>
              <a:rPr lang="zh-CN" altLang="en-US" dirty="0" smtClean="0"/>
              <a:t>鲁贵</a:t>
            </a:r>
            <a:r>
              <a:rPr lang="en-US" altLang="zh-CN" dirty="0" smtClean="0"/>
              <a:t> </a:t>
            </a:r>
            <a:r>
              <a:rPr lang="zh-CN" altLang="en-US" dirty="0" smtClean="0"/>
              <a:t>什么？你看你这点－－</a:t>
            </a:r>
            <a:endParaRPr lang="en-GB" altLang="zh-CN" dirty="0" smtClean="0"/>
          </a:p>
          <a:p>
            <a:r>
              <a:rPr lang="zh-CN" altLang="zh-CN" dirty="0" smtClean="0"/>
              <a:t>［</a:t>
            </a:r>
            <a:r>
              <a:rPr lang="zh-CN" altLang="en-US" dirty="0" smtClean="0"/>
              <a:t>繁漪由饭厅上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45040" y="167481"/>
            <a:ext cx="9889039" cy="1204119"/>
          </a:xfrm>
        </p:spPr>
        <p:txBody>
          <a:bodyPr/>
          <a:lstStyle/>
          <a:p>
            <a:r>
              <a:rPr lang="zh-CN" altLang="en-US" sz="2500" dirty="0" smtClean="0"/>
              <a:t>第八组：</a:t>
            </a:r>
            <a:r>
              <a:rPr lang="en-US" sz="2800" dirty="0" smtClean="0"/>
              <a:t>1、这一幕在全剧中的作用？</a:t>
            </a:r>
            <a:r>
              <a:rPr lang="zh-CN" altLang="en-US" sz="2800" dirty="0" smtClean="0"/>
              <a:t/>
            </a:r>
            <a:br>
              <a:rPr lang="zh-CN" altLang="en-US" sz="2800" dirty="0" smtClean="0"/>
            </a:br>
            <a:r>
              <a:rPr lang="en-US" sz="2800" dirty="0" smtClean="0"/>
              <a:t>                      2、如何理解鲁妈和周朴园对彼此的感情？</a:t>
            </a:r>
            <a:r>
              <a:rPr lang="zh-CN" altLang="en-US" sz="2800" dirty="0" smtClean="0"/>
              <a:t/>
            </a:r>
            <a:br>
              <a:rPr lang="zh-CN" altLang="en-US" sz="2800" dirty="0" smtClean="0"/>
            </a:b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周朴园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（向鲁妈）这是太太找出来的雨衣吗？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r>
              <a:rPr lang="en-GB" altLang="zh-CN" dirty="0" smtClean="0"/>
              <a:t>……</a:t>
            </a:r>
            <a:br>
              <a:rPr lang="en-GB" altLang="zh-CN" dirty="0" smtClean="0"/>
            </a:br>
            <a:r>
              <a:rPr lang="zh-CN" altLang="en-US" dirty="0" smtClean="0"/>
              <a:t>周朴园</a:t>
            </a:r>
            <a:r>
              <a:rPr lang="en-US" altLang="zh-CN" dirty="0" smtClean="0"/>
              <a:t>  </a:t>
            </a:r>
            <a:r>
              <a:rPr lang="zh-CN" altLang="en-US" dirty="0" smtClean="0"/>
              <a:t>可是你－－－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6452</TotalTime>
  <Words>619</Words>
  <Application>Microsoft Macintosh PowerPoint</Application>
  <PresentationFormat>On-screen Show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Inkwell</vt:lpstr>
      <vt:lpstr>《雷雨》之第二幕</vt:lpstr>
      <vt:lpstr>关于《第二幕》的作业</vt:lpstr>
      <vt:lpstr>第一组：1、怎样理解四凤对周萍的爱？               2、怎样理解周萍对四凤的爱？</vt:lpstr>
      <vt:lpstr>Slide 4</vt:lpstr>
      <vt:lpstr>第三组：1、怎样理解繁漪对周萍的感情？注意变化。                2、怎样理解周萍对繁漪的感情？注意变化。 </vt:lpstr>
      <vt:lpstr>Slide 6</vt:lpstr>
      <vt:lpstr>周萍和繁漪的关系： </vt:lpstr>
      <vt:lpstr>第六组：1、如何理解此段在第二幕中的气氛变化。 2、曹禺写人的心理及其变化的细腻准确表现在哪些地方？ </vt:lpstr>
      <vt:lpstr>第八组：1、这一幕在全剧中的作用？                       2、如何理解鲁妈和周朴园对彼此的感情？ </vt:lpstr>
      <vt:lpstr>第八组：1、这一幕在全剧中的作用？                       2、如何理解鲁妈和周朴园对彼此的感情？</vt:lpstr>
      <vt:lpstr>第九组：1、如何理解周萍的性格特征？                 2、如何理解鲁大海的性格？</vt:lpstr>
      <vt:lpstr>第九组：1、如何理解周萍的性格特征？                 2、如何理解鲁大海的性格？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《雷雨》之第二幕</dc:title>
  <dc:creator>Client Admin</dc:creator>
  <cp:lastModifiedBy>Client Admin</cp:lastModifiedBy>
  <cp:revision>7</cp:revision>
  <dcterms:created xsi:type="dcterms:W3CDTF">2012-03-19T05:12:51Z</dcterms:created>
  <dcterms:modified xsi:type="dcterms:W3CDTF">2012-03-19T07:35:34Z</dcterms:modified>
</cp:coreProperties>
</file>